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2" r:id="rId1"/>
  </p:sldMasterIdLst>
  <p:sldIdLst>
    <p:sldId id="259" r:id="rId2"/>
    <p:sldId id="258" r:id="rId3"/>
    <p:sldId id="257" r:id="rId4"/>
    <p:sldId id="262" r:id="rId5"/>
    <p:sldId id="260" r:id="rId6"/>
    <p:sldId id="261" r:id="rId7"/>
    <p:sldId id="263" r:id="rId8"/>
    <p:sldId id="264" r:id="rId9"/>
    <p:sldId id="265" r:id="rId10"/>
    <p:sldId id="266" r:id="rId11"/>
    <p:sldId id="267" r:id="rId12"/>
    <p:sldId id="268" r:id="rId13"/>
    <p:sldId id="269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8340AD-C9DC-4AD7-9C48-0A5E310F7E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6C5346-FD7D-477E-AA94-6DE110174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E4990A-E43E-41CF-A014-F1592C6BEA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F8A2E-88A8-493B-8C11-C86BED05557A}" type="datetimeFigureOut">
              <a:rPr lang="en-AU" smtClean="0"/>
              <a:t>30/04/2022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71B3DE-9752-498D-B52A-BDAC1F7A4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29D9E6-9FE5-452D-A877-4EFB1F8F0A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8593B-71E2-4CD6-9AAC-A235361D3BB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800692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CD024-499C-4CBA-B503-9D8A975F6A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87F5E9C-11C9-4A1D-B29A-F94BFC2659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4CE6CF-35FD-462B-9486-0BE5195CAC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F8A2E-88A8-493B-8C11-C86BED05557A}" type="datetimeFigureOut">
              <a:rPr lang="en-AU" smtClean="0"/>
              <a:t>30/04/2022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E54C40-C6EB-4C4E-B0CB-B32DEDA0B6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7FF5A7-21B4-4F30-8DE8-5D9BF2D943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8593B-71E2-4CD6-9AAC-A235361D3BB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69157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EC1585D-94DF-4E84-B402-6953D984606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D9569BF-77F3-4F2E-83F5-21C4A43277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D5214A-4069-4C56-8E24-0548E28127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F8A2E-88A8-493B-8C11-C86BED05557A}" type="datetimeFigureOut">
              <a:rPr lang="en-AU" smtClean="0"/>
              <a:t>30/04/2022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670EFD-0860-4D90-BBD9-A2C2A71E6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DDA24C-94DF-4CA1-AB97-4D26EE393D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8593B-71E2-4CD6-9AAC-A235361D3BB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053010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CA2BC-285E-40F3-8435-78834F1059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D2B9CA-8EEE-480E-B826-3BEA681427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25B3B8-90F3-489A-9947-D5FF39F3AB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F8A2E-88A8-493B-8C11-C86BED05557A}" type="datetimeFigureOut">
              <a:rPr lang="en-AU" smtClean="0"/>
              <a:t>30/04/2022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A61061-55BD-41B9-A67A-21799DDA22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FA8202-12D2-4FA0-B357-C08C1355B8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8593B-71E2-4CD6-9AAC-A235361D3BB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287799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B1DECD-4A7B-4C41-A910-C3876AE9B0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925D83-3A7E-4C51-A6E1-3987A22918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C8CE73-8078-428F-8098-708B44ABBF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F8A2E-88A8-493B-8C11-C86BED05557A}" type="datetimeFigureOut">
              <a:rPr lang="en-AU" smtClean="0"/>
              <a:t>30/04/2022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C1484F-4367-4AC9-BB8D-9FA0C382CF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DF0315-7E6A-428E-B6D9-90A25D838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8593B-71E2-4CD6-9AAC-A235361D3BB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213762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778458-0EB6-4032-94A3-E47DF2D366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B51573-BC88-477E-B09D-A6F8E6A76A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D54CBC-A4A1-45A5-8F5B-B79DBDF484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E22DBA-CAD6-4E29-9882-670626741C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F8A2E-88A8-493B-8C11-C86BED05557A}" type="datetimeFigureOut">
              <a:rPr lang="en-AU" smtClean="0"/>
              <a:t>30/04/2022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E6E74F-0F6B-43FE-A0C1-97C65333A2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95148B-2ABF-4B6B-9995-1A8D3DB8C8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8593B-71E2-4CD6-9AAC-A235361D3BB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865776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D973A-5C1A-45D9-88E9-C234BC47D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DCBCC2-DB86-405D-BC20-B4D3D7E0C5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BFA20B-7794-4530-9CD5-40373EFD5D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4A4E440-9237-4E9C-BB2F-F84E8E48776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FEE0717-52B7-4399-B90E-B6C91B2812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6505CD7-C7F6-45A4-B473-21E4D377AD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F8A2E-88A8-493B-8C11-C86BED05557A}" type="datetimeFigureOut">
              <a:rPr lang="en-AU" smtClean="0"/>
              <a:t>30/04/2022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89EB33D-33FA-4BB5-BA75-4A41674E85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E0FB0CF-8822-4502-8E23-484E6586F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8593B-71E2-4CD6-9AAC-A235361D3BB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867485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CE4110-4746-4069-9FFE-F3ED06E450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2965581-37D7-41B3-8926-B36839837E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F8A2E-88A8-493B-8C11-C86BED05557A}" type="datetimeFigureOut">
              <a:rPr lang="en-AU" smtClean="0"/>
              <a:t>30/04/2022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1AB174-1052-44E9-A678-C8D1A57DEC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A8AED0-B1F6-4DC3-8855-A2E2DF028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8593B-71E2-4CD6-9AAC-A235361D3BB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460064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CEE16E0-D97B-4E11-8CE6-67ED3DE7DA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F8A2E-88A8-493B-8C11-C86BED05557A}" type="datetimeFigureOut">
              <a:rPr lang="en-AU" smtClean="0"/>
              <a:t>30/04/2022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CA030F-289A-4E81-8774-5B8FD6DF45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5A7CA7-0055-4536-AF1E-4BDDDA1899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8593B-71E2-4CD6-9AAC-A235361D3BB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43216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846DB-1C8C-483E-930B-A2752FB62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45B542-F9A6-4369-9764-1FFB59238C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67232F-DFC7-4A70-B5D1-38904CF759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B1BCB7-8F63-4CB7-BB74-A3D7D2A2A3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F8A2E-88A8-493B-8C11-C86BED05557A}" type="datetimeFigureOut">
              <a:rPr lang="en-AU" smtClean="0"/>
              <a:t>30/04/2022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9C547F-D9D9-4FE5-992B-BBEE09D10C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84DD36-1908-4C8B-887E-2F5F47FB1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8593B-71E2-4CD6-9AAC-A235361D3BB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89879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33C310-B490-4B88-8DBD-68FE50433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F55C57C-D1C4-412A-A17C-8895C1764E3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A6E8FD-F308-4B77-A0DA-BF7E1CCFD9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F072FF-7D51-4B9D-BE62-ADC7ADADA7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F8A2E-88A8-493B-8C11-C86BED05557A}" type="datetimeFigureOut">
              <a:rPr lang="en-AU" smtClean="0"/>
              <a:t>30/04/2022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1418F5-A1DD-4570-813A-7ADA5A2B83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61490A-7022-4574-8E1B-E3D4CFF8DC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8593B-71E2-4CD6-9AAC-A235361D3BB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045753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B1909C2-C1E1-483D-A8B4-91E5725557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DE0FBD-1F04-4313-B11E-A89917DDB4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55729D-C87A-431C-9A3B-8E3538A9750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FF8A2E-88A8-493B-8C11-C86BED05557A}" type="datetimeFigureOut">
              <a:rPr lang="en-AU" smtClean="0"/>
              <a:t>30/04/2022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AF867D-4727-4064-BF17-928184B6F0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D36E44-2733-4AB5-828B-C30D445C47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F8593B-71E2-4CD6-9AAC-A235361D3BB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69894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A12B14-EC27-48A5-A6AE-096383F73C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8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E50722-BCDA-4D77-ADF2-1D99AEBE2D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dirty="0">
                <a:ln w="15875">
                  <a:solidFill>
                    <a:schemeClr val="bg1"/>
                  </a:solidFill>
                </a:ln>
                <a:solidFill>
                  <a:srgbClr val="FFFFFF"/>
                </a:solidFill>
              </a:rPr>
              <a:t>Welcome!</a:t>
            </a:r>
          </a:p>
        </p:txBody>
      </p:sp>
    </p:spTree>
    <p:extLst>
      <p:ext uri="{BB962C8B-B14F-4D97-AF65-F5344CB8AC3E}">
        <p14:creationId xmlns:p14="http://schemas.microsoft.com/office/powerpoint/2010/main" val="15115855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F57F30-2F8B-4825-8547-A818E541063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b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572ABFF-940D-430D-971D-ADF0B0ECE7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FFFF"/>
                </a:solidFill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1013361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609FF9A-4FCE-468E-A86A-C9AB525EAE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21E12D4-3A88-428D-8E5E-AF1AFD923D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EECE79-DC34-4539-9729-FDD37E49DEA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85D67AB-A6B7-4E14-A7B5-1AAF2EF1BB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14402"/>
            <a:ext cx="10515600" cy="298592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rgbClr val="FFFFFF"/>
                </a:solidFill>
              </a:rPr>
              <a:t>Thank you for your time.</a:t>
            </a:r>
          </a:p>
        </p:txBody>
      </p:sp>
    </p:spTree>
    <p:extLst>
      <p:ext uri="{BB962C8B-B14F-4D97-AF65-F5344CB8AC3E}">
        <p14:creationId xmlns:p14="http://schemas.microsoft.com/office/powerpoint/2010/main" val="21883989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21ACB-E424-4ACE-A8BD-344F7677F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 List (</a:t>
            </a:r>
            <a:r>
              <a:rPr lang="en-US" dirty="0" err="1"/>
              <a:t>WiP</a:t>
            </a:r>
            <a:r>
              <a:rPr lang="en-US" dirty="0"/>
              <a:t>)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EE6898-5F69-4011-8A3A-95357CF0FA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314756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2DEE98-8E4C-44BB-9CD5-BD83D6616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Gesture Plan (</a:t>
            </a:r>
            <a:r>
              <a:rPr lang="en-US" dirty="0" err="1"/>
              <a:t>WiP</a:t>
            </a:r>
            <a:r>
              <a:rPr lang="en-US" dirty="0"/>
              <a:t>)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C54862-42C8-4F15-B646-0D1FE58A8E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76984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A8C7AD4-35C2-408E-8A89-1A8B06D68B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50000"/>
          </a:blip>
          <a:srcRect t="1573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BCF7542-898A-4610-B017-C558A7D606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ln w="15875">
                  <a:solidFill>
                    <a:schemeClr val="tx1"/>
                  </a:solidFill>
                </a:ln>
                <a:solidFill>
                  <a:srgbClr val="FFFFFF"/>
                </a:solidFill>
              </a:rPr>
              <a:t>Digital Divide for Indigenous Australians</a:t>
            </a:r>
          </a:p>
        </p:txBody>
      </p:sp>
    </p:spTree>
    <p:extLst>
      <p:ext uri="{BB962C8B-B14F-4D97-AF65-F5344CB8AC3E}">
        <p14:creationId xmlns:p14="http://schemas.microsoft.com/office/powerpoint/2010/main" val="20085761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96CF2A2B-0745-440C-9224-C5C6A0A42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75BE6D6B-84C9-4D2B-97EB-773B7369EF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6" name="Picture 2" descr="Rural Australia: The Perfect Setting For Mystery ‹ CrimeReads">
            <a:extLst>
              <a:ext uri="{FF2B5EF4-FFF2-40B4-BE49-F238E27FC236}">
                <a16:creationId xmlns:a16="http://schemas.microsoft.com/office/drawing/2014/main" id="{BDE44674-56F8-455D-AA9E-3010499AAA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52" r="1102" b="-1"/>
          <a:stretch/>
        </p:blipFill>
        <p:spPr bwMode="auto">
          <a:xfrm>
            <a:off x="-1" y="10"/>
            <a:ext cx="12192001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E0081C-6CB3-4626-AC40-824122F64A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0980" y="331103"/>
            <a:ext cx="6123963" cy="2057037"/>
          </a:xfrm>
        </p:spPr>
        <p:txBody>
          <a:bodyPr>
            <a:normAutofit/>
          </a:bodyPr>
          <a:lstStyle/>
          <a:p>
            <a:r>
              <a:rPr lang="en-US" dirty="0">
                <a:ln w="15875">
                  <a:solidFill>
                    <a:schemeClr val="bg1"/>
                  </a:solidFill>
                </a:ln>
                <a:solidFill>
                  <a:srgbClr val="FFFFFF"/>
                </a:solidFill>
              </a:rPr>
              <a:t>What is the Digital Divide?</a:t>
            </a:r>
            <a:endParaRPr lang="en-AU" dirty="0">
              <a:ln w="15875">
                <a:solidFill>
                  <a:schemeClr val="bg1"/>
                </a:solidFill>
              </a:ln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60789D-02EF-41F5-9C91-4EDF22373C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8240" y="2287903"/>
            <a:ext cx="9792471" cy="3171423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Difference between those that have access (to ICTs) and those who don’t</a:t>
            </a:r>
          </a:p>
          <a:p>
            <a:r>
              <a:rPr lang="en-US" sz="2000" dirty="0">
                <a:solidFill>
                  <a:srgbClr val="FFFFFF"/>
                </a:solidFill>
              </a:rPr>
              <a:t>Why is this important?</a:t>
            </a:r>
          </a:p>
          <a:p>
            <a:r>
              <a:rPr lang="en-US" sz="2000" dirty="0">
                <a:solidFill>
                  <a:srgbClr val="FFFFFF"/>
                </a:solidFill>
              </a:rPr>
              <a:t>First, we must understand what causes the divide</a:t>
            </a:r>
          </a:p>
          <a:p>
            <a:endParaRPr lang="en-US" sz="2000" dirty="0">
              <a:solidFill>
                <a:srgbClr val="FFFFFF"/>
              </a:solidFill>
            </a:endParaRPr>
          </a:p>
          <a:p>
            <a:endParaRPr lang="en-AU" sz="2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70445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6CF2A2B-0745-440C-9224-C5C6A0A42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5BE6D6B-84C9-4D2B-97EB-773B7369EF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 descr="A sign on the side of a road&#10;&#10;Description automatically generated with medium confidence">
            <a:extLst>
              <a:ext uri="{FF2B5EF4-FFF2-40B4-BE49-F238E27FC236}">
                <a16:creationId xmlns:a16="http://schemas.microsoft.com/office/drawing/2014/main" id="{E8A82375-9FE4-44BB-9F3A-CE9F078DB65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r="7555"/>
          <a:stretch/>
        </p:blipFill>
        <p:spPr>
          <a:xfrm>
            <a:off x="0" y="-2"/>
            <a:ext cx="1219200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808F0E1-AE61-47E2-8471-6A47321832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7969" y="527570"/>
            <a:ext cx="4992894" cy="2057037"/>
          </a:xfrm>
        </p:spPr>
        <p:txBody>
          <a:bodyPr>
            <a:normAutofit/>
          </a:bodyPr>
          <a:lstStyle/>
          <a:p>
            <a:r>
              <a:rPr lang="en-US" dirty="0">
                <a:ln w="15875">
                  <a:solidFill>
                    <a:schemeClr val="bg1"/>
                  </a:solidFill>
                </a:ln>
                <a:solidFill>
                  <a:srgbClr val="FFFFFF"/>
                </a:solidFill>
              </a:rPr>
              <a:t>Causes of the Divide</a:t>
            </a:r>
            <a:endParaRPr lang="en-AU" dirty="0">
              <a:ln w="15875">
                <a:solidFill>
                  <a:schemeClr val="bg1"/>
                </a:solidFill>
              </a:ln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37534D-4DC2-422E-82EC-595E900677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8180" y="2219434"/>
            <a:ext cx="9792471" cy="3171423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Income</a:t>
            </a:r>
          </a:p>
          <a:p>
            <a:r>
              <a:rPr lang="en-US" sz="2000" dirty="0">
                <a:solidFill>
                  <a:srgbClr val="FFFFFF"/>
                </a:solidFill>
              </a:rPr>
              <a:t>Lack of personal value towards ICTs</a:t>
            </a:r>
          </a:p>
          <a:p>
            <a:r>
              <a:rPr lang="en-US" sz="2000" dirty="0">
                <a:solidFill>
                  <a:srgbClr val="FFFFFF"/>
                </a:solidFill>
              </a:rPr>
              <a:t>Poor user skills</a:t>
            </a:r>
          </a:p>
          <a:p>
            <a:r>
              <a:rPr lang="en-US" sz="2000" dirty="0">
                <a:solidFill>
                  <a:srgbClr val="FFFFFF"/>
                </a:solidFill>
              </a:rPr>
              <a:t>Infrastructure</a:t>
            </a:r>
          </a:p>
          <a:p>
            <a:r>
              <a:rPr lang="en-US" sz="2000" dirty="0">
                <a:solidFill>
                  <a:srgbClr val="FFFFFF"/>
                </a:solidFill>
              </a:rPr>
              <a:t>Location</a:t>
            </a:r>
          </a:p>
          <a:p>
            <a:r>
              <a:rPr lang="en-US" sz="2000" dirty="0">
                <a:solidFill>
                  <a:srgbClr val="FFFFFF"/>
                </a:solidFill>
              </a:rPr>
              <a:t>Lower Quality connections</a:t>
            </a:r>
          </a:p>
          <a:p>
            <a:endParaRPr lang="en-AU" sz="2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95783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6CF2A2B-0745-440C-9224-C5C6A0A42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0">
            <a:extLst>
              <a:ext uri="{FF2B5EF4-FFF2-40B4-BE49-F238E27FC236}">
                <a16:creationId xmlns:a16="http://schemas.microsoft.com/office/drawing/2014/main" id="{75BE6D6B-84C9-4D2B-97EB-773B7369EF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71D389-718C-4315-81D7-F3E4B2E2039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t="15730"/>
          <a:stretch/>
        </p:blipFill>
        <p:spPr>
          <a:xfrm>
            <a:off x="0" y="-2"/>
            <a:ext cx="1219200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9C37C28-1273-4795-A227-92A247F2D1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9216" y="586293"/>
            <a:ext cx="5370399" cy="2057037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dirty="0">
                <a:ln w="15875">
                  <a:solidFill>
                    <a:schemeClr val="bg1"/>
                  </a:solidFill>
                </a:ln>
                <a:solidFill>
                  <a:srgbClr val="FFFFFF"/>
                </a:solidFill>
              </a:rPr>
              <a:t>Who is affected by it?</a:t>
            </a:r>
            <a:endParaRPr lang="en-AU" dirty="0">
              <a:ln w="15875">
                <a:solidFill>
                  <a:schemeClr val="bg1"/>
                </a:solidFill>
              </a:ln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820825-C319-475A-A01C-DE5D1C9CD7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8179" y="2320101"/>
            <a:ext cx="9792471" cy="3171423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Rural/Remote Areas, largely affected</a:t>
            </a:r>
          </a:p>
          <a:p>
            <a:r>
              <a:rPr lang="en-US" sz="2000" dirty="0">
                <a:solidFill>
                  <a:srgbClr val="FFFFFF"/>
                </a:solidFill>
              </a:rPr>
              <a:t>Inner/Outer regional, largely affected</a:t>
            </a:r>
          </a:p>
          <a:p>
            <a:r>
              <a:rPr lang="en-US" sz="2000" dirty="0">
                <a:solidFill>
                  <a:srgbClr val="FFFFFF"/>
                </a:solidFill>
              </a:rPr>
              <a:t>Urban Areas</a:t>
            </a:r>
          </a:p>
          <a:p>
            <a:r>
              <a:rPr lang="en-US" sz="2000" dirty="0">
                <a:solidFill>
                  <a:srgbClr val="FFFFFF"/>
                </a:solidFill>
              </a:rPr>
              <a:t>Generally, Communities everywhere</a:t>
            </a:r>
          </a:p>
          <a:p>
            <a:r>
              <a:rPr lang="en-US" sz="2000" dirty="0">
                <a:solidFill>
                  <a:srgbClr val="FFFFFF"/>
                </a:solidFill>
              </a:rPr>
              <a:t>As seen in Table 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99F27A3-A475-4AE6-B8ED-6F74F3F9FB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1116" y="586293"/>
            <a:ext cx="3615003" cy="6204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0691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6CF2A2B-0745-440C-9224-C5C6A0A42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5BE6D6B-84C9-4D2B-97EB-773B7369EF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5EF44F-C0C2-42A6-977F-2152828A554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CEB7A74-CC86-493B-A100-233FDFB987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2923" y="579616"/>
            <a:ext cx="3942986" cy="2057037"/>
          </a:xfrm>
        </p:spPr>
        <p:txBody>
          <a:bodyPr>
            <a:normAutofit/>
          </a:bodyPr>
          <a:lstStyle/>
          <a:p>
            <a:r>
              <a:rPr lang="en-US" dirty="0">
                <a:ln w="15875">
                  <a:solidFill>
                    <a:schemeClr val="bg1"/>
                  </a:solidFill>
                </a:ln>
                <a:solidFill>
                  <a:srgbClr val="FFFFFF"/>
                </a:solidFill>
              </a:rPr>
              <a:t>Negative effects</a:t>
            </a:r>
            <a:endParaRPr lang="en-AU" dirty="0">
              <a:ln w="15875">
                <a:solidFill>
                  <a:schemeClr val="bg1"/>
                </a:solidFill>
              </a:ln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9669B3-C10E-4B3E-84AA-FD2E902BA9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8180" y="2323183"/>
            <a:ext cx="9792471" cy="3171423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Lack of access to health services</a:t>
            </a:r>
          </a:p>
          <a:p>
            <a:r>
              <a:rPr lang="en-US" sz="2000" dirty="0">
                <a:solidFill>
                  <a:srgbClr val="FFFFFF"/>
                </a:solidFill>
              </a:rPr>
              <a:t>Less access to education</a:t>
            </a:r>
          </a:p>
          <a:p>
            <a:r>
              <a:rPr lang="en-AU" sz="2000" dirty="0">
                <a:solidFill>
                  <a:srgbClr val="FFFFFF"/>
                </a:solidFill>
              </a:rPr>
              <a:t>Less to no connection to more communities nationwide/internationally</a:t>
            </a:r>
          </a:p>
          <a:p>
            <a:r>
              <a:rPr lang="en-AU" sz="2000" dirty="0">
                <a:solidFill>
                  <a:srgbClr val="FFFFFF"/>
                </a:solidFill>
              </a:rPr>
              <a:t>May be unable to share traditions/information with larger audiences</a:t>
            </a:r>
          </a:p>
          <a:p>
            <a:endParaRPr lang="en-AU" sz="2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3727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6CF2A2B-0745-440C-9224-C5C6A0A42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5BE6D6B-84C9-4D2B-97EB-773B7369EF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9BBB6D-EBDE-4666-8C0B-3AE53BFE5B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t="6129" b="9601"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61F1844-E4CB-4E25-9327-A450A929D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1788" y="598277"/>
            <a:ext cx="5305256" cy="2057037"/>
          </a:xfrm>
        </p:spPr>
        <p:txBody>
          <a:bodyPr>
            <a:normAutofit/>
          </a:bodyPr>
          <a:lstStyle/>
          <a:p>
            <a:r>
              <a:rPr lang="en-US" dirty="0">
                <a:ln w="15875">
                  <a:solidFill>
                    <a:schemeClr val="bg1"/>
                  </a:solidFill>
                </a:ln>
                <a:solidFill>
                  <a:srgbClr val="FFFFFF"/>
                </a:solidFill>
              </a:rPr>
              <a:t>How to close the gap?</a:t>
            </a:r>
            <a:endParaRPr lang="en-AU" dirty="0">
              <a:ln w="15875">
                <a:solidFill>
                  <a:schemeClr val="bg1"/>
                </a:solidFill>
              </a:ln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AF6976-BB60-4100-88FA-F4C624BACB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8180" y="2351175"/>
            <a:ext cx="9792471" cy="3171423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Offer education</a:t>
            </a:r>
          </a:p>
          <a:p>
            <a:r>
              <a:rPr lang="en-US" sz="2000" dirty="0">
                <a:solidFill>
                  <a:srgbClr val="FFFFFF"/>
                </a:solidFill>
              </a:rPr>
              <a:t>Improve infrastructure</a:t>
            </a:r>
          </a:p>
          <a:p>
            <a:r>
              <a:rPr lang="en-US" sz="2000" dirty="0">
                <a:solidFill>
                  <a:srgbClr val="FFFFFF"/>
                </a:solidFill>
              </a:rPr>
              <a:t>More affordable pricing</a:t>
            </a:r>
          </a:p>
          <a:p>
            <a:endParaRPr lang="en-US" sz="2000" dirty="0">
              <a:solidFill>
                <a:srgbClr val="FFFFFF"/>
              </a:solidFill>
            </a:endParaRPr>
          </a:p>
          <a:p>
            <a:endParaRPr lang="en-AU" sz="2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96811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6CF2A2B-0745-440C-9224-C5C6A0A42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5BE6D6B-84C9-4D2B-97EB-773B7369EF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926E62-C9FA-44BD-AF41-B01295C7A9E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6320C95-2E21-4D52-B65E-1B3809280C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728906"/>
            <a:ext cx="9792471" cy="2057037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Benefits of closing the gap</a:t>
            </a:r>
            <a:endParaRPr lang="en-AU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B1F52B-D614-40CC-BC6C-25BE85CA38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8181" y="2957665"/>
            <a:ext cx="9792471" cy="3171423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Access to more health services</a:t>
            </a:r>
          </a:p>
          <a:p>
            <a:r>
              <a:rPr lang="en-US" sz="2000" dirty="0">
                <a:solidFill>
                  <a:srgbClr val="FFFFFF"/>
                </a:solidFill>
              </a:rPr>
              <a:t>Closing distance through online services</a:t>
            </a:r>
          </a:p>
          <a:p>
            <a:r>
              <a:rPr lang="en-AU" sz="2000" dirty="0">
                <a:solidFill>
                  <a:srgbClr val="FFFFFF"/>
                </a:solidFill>
              </a:rPr>
              <a:t>Creating more social opportunities</a:t>
            </a:r>
          </a:p>
          <a:p>
            <a:r>
              <a:rPr lang="en-AU" sz="2000" dirty="0">
                <a:solidFill>
                  <a:srgbClr val="FFFFFF"/>
                </a:solidFill>
              </a:rPr>
              <a:t>Allowing participation in the digital economy</a:t>
            </a:r>
          </a:p>
          <a:p>
            <a:r>
              <a:rPr lang="en-AU" sz="2000" dirty="0">
                <a:solidFill>
                  <a:srgbClr val="FFFFFF"/>
                </a:solidFill>
              </a:rPr>
              <a:t>Access to more training and learning</a:t>
            </a:r>
          </a:p>
          <a:p>
            <a:r>
              <a:rPr lang="en-AU" sz="2000" dirty="0">
                <a:solidFill>
                  <a:srgbClr val="FFFFFF"/>
                </a:solidFill>
              </a:rPr>
              <a:t>Promoting travel and tourism</a:t>
            </a:r>
          </a:p>
          <a:p>
            <a:endParaRPr lang="en-AU" sz="2000" dirty="0">
              <a:solidFill>
                <a:srgbClr val="FFFFFF"/>
              </a:solidFill>
            </a:endParaRPr>
          </a:p>
          <a:p>
            <a:endParaRPr lang="en-AU" sz="2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7028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8">
            <a:extLst>
              <a:ext uri="{FF2B5EF4-FFF2-40B4-BE49-F238E27FC236}">
                <a16:creationId xmlns:a16="http://schemas.microsoft.com/office/drawing/2014/main" id="{F609FF9A-4FCE-468E-A86A-C9AB525EAE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0">
            <a:extLst>
              <a:ext uri="{FF2B5EF4-FFF2-40B4-BE49-F238E27FC236}">
                <a16:creationId xmlns:a16="http://schemas.microsoft.com/office/drawing/2014/main" id="{021E12D4-3A88-428D-8E5E-AF1AFD923D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D3ADF4-3C31-426B-BA3F-C676690F65C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t="12774" b="18837"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BB01944-8305-4F56-BAEF-E4ECA95A10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14402"/>
            <a:ext cx="10515600" cy="298592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rgbClr val="FFFFFF"/>
                </a:solidFill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28765818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TM03090430[[fn=Banded]]</Template>
  <TotalTime>938</TotalTime>
  <Words>191</Words>
  <Application>Microsoft Office PowerPoint</Application>
  <PresentationFormat>Widescreen</PresentationFormat>
  <Paragraphs>40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Welcome!</vt:lpstr>
      <vt:lpstr>Digital Divide for Indigenous Australians</vt:lpstr>
      <vt:lpstr>What is the Digital Divide?</vt:lpstr>
      <vt:lpstr>Causes of the Divide</vt:lpstr>
      <vt:lpstr>Who is affected by it?</vt:lpstr>
      <vt:lpstr>Negative effects</vt:lpstr>
      <vt:lpstr>How to close the gap?</vt:lpstr>
      <vt:lpstr>Benefits of closing the gap</vt:lpstr>
      <vt:lpstr>Conclusion</vt:lpstr>
      <vt:lpstr>Questions?</vt:lpstr>
      <vt:lpstr>Thank you for your time.</vt:lpstr>
      <vt:lpstr>Reference List (WiP)</vt:lpstr>
      <vt:lpstr>Gesture Plan (WiP)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Welcome!</dc:title>
  <dc:creator>Thomas Wust</dc:creator>
  <cp:lastModifiedBy>Thomas Wust</cp:lastModifiedBy>
  <cp:revision>1</cp:revision>
  <dcterms:created xsi:type="dcterms:W3CDTF">2022-04-30T13:34:47Z</dcterms:created>
  <dcterms:modified xsi:type="dcterms:W3CDTF">2022-05-01T05:13:43Z</dcterms:modified>
</cp:coreProperties>
</file>